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Nunito SemiBold"/>
      <p:regular r:id="rId16"/>
      <p:bold r:id="rId17"/>
      <p:italic r:id="rId18"/>
      <p:boldItalic r:id="rId19"/>
    </p:embeddedFont>
    <p:embeddedFont>
      <p:font typeface="Roboto"/>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Nunito-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SemiBold-bold.fntdata"/><Relationship Id="rId16" Type="http://schemas.openxmlformats.org/officeDocument/2006/relationships/font" Target="fonts/NunitoSemiBold-regular.fntdata"/><Relationship Id="rId19" Type="http://schemas.openxmlformats.org/officeDocument/2006/relationships/font" Target="fonts/NunitoSemiBold-boldItalic.fntdata"/><Relationship Id="rId18" Type="http://schemas.openxmlformats.org/officeDocument/2006/relationships/font" Target="fonts/NunitoSemi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752a46c0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752a46c02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b752a46c02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591210339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591210339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b591210339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889512fa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889512fa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b889512fa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0598563b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0598563b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gb0598563b0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0598563b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0598563b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b0598563b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474a6775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b474a6775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b474a6775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591210339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591210339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b591210339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752a46c02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752a46c02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b752a46c02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spreadsheets/d/1MUNlf_PsqB8NDJaNvFj4Ve2L4540aa2Q7XzT-XiFP8o/edit#gid=0&amp;range=D5" TargetMode="External"/><Relationship Id="rId4" Type="http://schemas.openxmlformats.org/officeDocument/2006/relationships/hyperlink" Target="https://docs.google.com/spreadsheets/d/1XWU5kcXZxtP9IpnRVoejSK_mkWJhUCHd/edit#gid=1714863986&amp;range=J1" TargetMode="External"/><Relationship Id="rId5" Type="http://schemas.openxmlformats.org/officeDocument/2006/relationships/hyperlink" Target="https://docs.google.com/spreadsheets/d/1exEinli5Et3Bib4uKvopLngvfXYM-WTOzSx6jpNJbPI/edit#gid=89620483" TargetMode="External"/><Relationship Id="rId6" Type="http://schemas.openxmlformats.org/officeDocument/2006/relationships/hyperlink" Target="http://www.battery-management-voltage-converter.com/E1076_30A_24v-12v_Battery_Charger.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6.xml"/><Relationship Id="rId6" Type="http://schemas.openxmlformats.org/officeDocument/2006/relationships/slide" Target="/ppt/slides/slide9.xml"/><Relationship Id="rId7"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ww.eurogroup-gb.com/E1180%2045AMP%20BATTERY%20CHARGER%2024v-12v.pdf" TargetMode="External"/><Relationship Id="rId4" Type="http://schemas.openxmlformats.org/officeDocument/2006/relationships/hyperlink" Target="http://www.battery-management-voltage-converter.com/E1076_30A_24v-12v_Battery_Charger.html" TargetMode="External"/><Relationship Id="rId5" Type="http://schemas.openxmlformats.org/officeDocument/2006/relationships/hyperlink" Target="https://docs.google.com/document/d/1hKTEv6M6XWMoOO5Sextox4Gkv58m12bBwJCHm0Mj-dw/edit#" TargetMode="External"/><Relationship Id="rId6" Type="http://schemas.openxmlformats.org/officeDocument/2006/relationships/hyperlink" Target="https://docs.google.com/document/d/1hKTEv6M6XWMoOO5Sextox4Gkv58m12bBwJCHm0Mj-dw/edit#" TargetMode="External"/><Relationship Id="rId7" Type="http://schemas.openxmlformats.org/officeDocument/2006/relationships/image" Target="../media/image21.jpg"/><Relationship Id="rId8"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document/d/12g0ftJwOfGlXmwZBs7CRjic0Y1zcuznYNjKrY-XnD-U/edit#" TargetMode="External"/><Relationship Id="rId4" Type="http://schemas.openxmlformats.org/officeDocument/2006/relationships/image" Target="../media/image22.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file/d/1owtu2JXycd-tsKr_7Hx3Bzk5trFXBUrF/view?usp=sharing" TargetMode="External"/><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26.png"/><Relationship Id="rId7"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spreadsheets/d/1XWU5kcXZxtP9IpnRVoejSK_mkWJhUCHd/edit#gid=1714863986&amp;range=J1" TargetMode="Externa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kokohelpdesk.freshservice.com/helpdesk/tickets/37309" TargetMode="External"/><Relationship Id="rId4" Type="http://schemas.openxmlformats.org/officeDocument/2006/relationships/image" Target="../media/image30.jpg"/><Relationship Id="rId5" Type="http://schemas.openxmlformats.org/officeDocument/2006/relationships/image" Target="../media/image34.jpg"/><Relationship Id="rId6" Type="http://schemas.openxmlformats.org/officeDocument/2006/relationships/image" Target="../media/image28.jpg"/><Relationship Id="rId7" Type="http://schemas.openxmlformats.org/officeDocument/2006/relationships/image" Target="../media/image3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Field Test Report</a:t>
            </a:r>
            <a:endParaRPr sz="2400"/>
          </a:p>
        </p:txBody>
      </p:sp>
      <p:sp>
        <p:nvSpPr>
          <p:cNvPr id="166" name="Google Shape;166;p19"/>
          <p:cNvSpPr txBox="1"/>
          <p:nvPr/>
        </p:nvSpPr>
        <p:spPr>
          <a:xfrm>
            <a:off x="6925975" y="4667125"/>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Report</a:t>
            </a:r>
            <a:r>
              <a:rPr lang="en-US">
                <a:latin typeface="Nunito SemiBold"/>
                <a:ea typeface="Nunito SemiBold"/>
                <a:cs typeface="Nunito SemiBold"/>
                <a:sym typeface="Nunito SemiBold"/>
              </a:rPr>
              <a:t>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Kibet Rotich</a:t>
            </a:r>
            <a:endParaRPr>
              <a:latin typeface="Nunito SemiBold"/>
              <a:ea typeface="Nunito SemiBold"/>
              <a:cs typeface="Nunito SemiBold"/>
              <a:sym typeface="Nunito SemiBold"/>
            </a:endParaRPr>
          </a:p>
        </p:txBody>
      </p:sp>
      <p:sp>
        <p:nvSpPr>
          <p:cNvPr id="167" name="Google Shape;167;p19"/>
          <p:cNvSpPr txBox="1"/>
          <p:nvPr>
            <p:ph idx="1" type="subTitle"/>
          </p:nvPr>
        </p:nvSpPr>
        <p:spPr>
          <a:xfrm>
            <a:off x="6257925" y="3484250"/>
            <a:ext cx="5369400" cy="79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2700"/>
              <a:t>E1180 Vehicle mounted Battery Charger Test Report</a:t>
            </a:r>
            <a:endParaRPr sz="2700"/>
          </a:p>
          <a:p>
            <a:pPr indent="0" lvl="0" marL="0" rtl="0" algn="l">
              <a:spcBef>
                <a:spcPts val="0"/>
              </a:spcBef>
              <a:spcAft>
                <a:spcPts val="0"/>
              </a:spcAft>
              <a:buClr>
                <a:schemeClr val="dk1"/>
              </a:buClr>
              <a:buFont typeface="Arial"/>
              <a:buNone/>
            </a:pPr>
            <a:r>
              <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253" name="Google Shape;253;p28"/>
          <p:cNvSpPr txBox="1"/>
          <p:nvPr>
            <p:ph idx="1" type="subTitle"/>
          </p:nvPr>
        </p:nvSpPr>
        <p:spPr>
          <a:xfrm>
            <a:off x="458725" y="1180075"/>
            <a:ext cx="11274600" cy="52674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AutoNum type="arabicPeriod"/>
            </a:pPr>
            <a:r>
              <a:rPr lang="en-US" sz="2100"/>
              <a:t>Adopt E1180 charger for future micro takers(STS v6.2) with alternator size &gt;90A and whose expected KP refill operations results in a short distance travelled between KPs. </a:t>
            </a:r>
            <a:endParaRPr sz="2100"/>
          </a:p>
          <a:p>
            <a:pPr indent="457200" lvl="0" marL="457200" rtl="0" algn="l">
              <a:spcBef>
                <a:spcPts val="1000"/>
              </a:spcBef>
              <a:spcAft>
                <a:spcPts val="0"/>
              </a:spcAft>
              <a:buNone/>
            </a:pPr>
            <a:r>
              <a:rPr lang="en-US" sz="1500"/>
              <a:t>FYI: The short distance travelled between KPs results in less cumulative engine running time.</a:t>
            </a:r>
            <a:endParaRPr sz="1500"/>
          </a:p>
          <a:p>
            <a:pPr indent="-361950" lvl="0" marL="457200" rtl="0" algn="l">
              <a:spcBef>
                <a:spcPts val="1000"/>
              </a:spcBef>
              <a:spcAft>
                <a:spcPts val="0"/>
              </a:spcAft>
              <a:buSzPts val="2100"/>
              <a:buAutoNum type="arabicPeriod"/>
            </a:pPr>
            <a:r>
              <a:rPr lang="en-US" sz="2100"/>
              <a:t>Adopt the use of battery grade cables for STS v6.2 power cables.</a:t>
            </a:r>
            <a:endParaRPr sz="2100"/>
          </a:p>
          <a:p>
            <a:pPr indent="0" lvl="0" marL="914400" rtl="0" algn="l">
              <a:spcBef>
                <a:spcPts val="1000"/>
              </a:spcBef>
              <a:spcAft>
                <a:spcPts val="0"/>
              </a:spcAft>
              <a:buNone/>
            </a:pPr>
            <a:r>
              <a:rPr lang="en-US" sz="1500"/>
              <a:t>FYI: The cables shall be sized accordingly based on expected current capacity.</a:t>
            </a:r>
            <a:endParaRPr sz="1500"/>
          </a:p>
          <a:p>
            <a:pPr indent="-361950" lvl="0" marL="457200" rtl="0" algn="l">
              <a:spcBef>
                <a:spcPts val="1000"/>
              </a:spcBef>
              <a:spcAft>
                <a:spcPts val="0"/>
              </a:spcAft>
              <a:buSzPts val="2100"/>
              <a:buAutoNum type="arabicPeriod"/>
            </a:pPr>
            <a:r>
              <a:rPr lang="en-US" sz="2100"/>
              <a:t>Adopt the use of resettable circuit breakers for efficient detection of STS current overloads and short circuits.</a:t>
            </a:r>
            <a:endParaRPr sz="2100"/>
          </a:p>
          <a:p>
            <a:pPr indent="0" lvl="0" marL="457200" rtl="0" algn="l">
              <a:spcBef>
                <a:spcPts val="1000"/>
              </a:spcBef>
              <a:spcAft>
                <a:spcPts val="0"/>
              </a:spcAft>
              <a:buNone/>
            </a:pPr>
            <a:r>
              <a:rPr lang="en-US" sz="1500"/>
              <a:t>	FYI: The resettable breakers shall be sized accordingly depending on the area of application.</a:t>
            </a:r>
            <a:endParaRPr sz="1500"/>
          </a:p>
          <a:p>
            <a:pPr indent="0" lvl="0" marL="0" rtl="0" algn="l">
              <a:spcBef>
                <a:spcPts val="1000"/>
              </a:spcBef>
              <a:spcAft>
                <a:spcPts val="0"/>
              </a:spcAft>
              <a:buClr>
                <a:schemeClr val="dk1"/>
              </a:buClr>
              <a:buSzPts val="1100"/>
              <a:buFont typeface="Arial"/>
              <a:buNone/>
            </a:pPr>
            <a:r>
              <a:rPr lang="en-US" sz="3000"/>
              <a:t>Appendix</a:t>
            </a:r>
            <a:endParaRPr sz="3000"/>
          </a:p>
          <a:p>
            <a:pPr indent="-304800" lvl="0" marL="457200" rtl="0" algn="l">
              <a:spcBef>
                <a:spcPts val="1000"/>
              </a:spcBef>
              <a:spcAft>
                <a:spcPts val="0"/>
              </a:spcAft>
              <a:buSzPts val="1200"/>
              <a:buAutoNum type="arabicPeriod"/>
            </a:pPr>
            <a:r>
              <a:rPr lang="en-US" sz="1200" u="sng">
                <a:solidFill>
                  <a:schemeClr val="hlink"/>
                </a:solidFill>
                <a:hlinkClick r:id="rId3"/>
              </a:rPr>
              <a:t>STS 010 system voltage from 26th Dec 2020 to Jan 2021</a:t>
            </a:r>
            <a:endParaRPr sz="1200"/>
          </a:p>
          <a:p>
            <a:pPr indent="-304800" lvl="0" marL="457200" rtl="0" algn="l">
              <a:spcBef>
                <a:spcPts val="0"/>
              </a:spcBef>
              <a:spcAft>
                <a:spcPts val="0"/>
              </a:spcAft>
              <a:buSzPts val="1200"/>
              <a:buAutoNum type="arabicPeriod"/>
            </a:pPr>
            <a:r>
              <a:rPr lang="en-US" sz="1200" u="sng">
                <a:solidFill>
                  <a:schemeClr val="hlink"/>
                </a:solidFill>
                <a:hlinkClick r:id="rId4"/>
              </a:rPr>
              <a:t>fuel_transaction_history STS-010</a:t>
            </a:r>
            <a:endParaRPr sz="1200"/>
          </a:p>
          <a:p>
            <a:pPr indent="-304800" lvl="0" marL="457200" rtl="0" algn="l">
              <a:spcBef>
                <a:spcPts val="0"/>
              </a:spcBef>
              <a:spcAft>
                <a:spcPts val="0"/>
              </a:spcAft>
              <a:buSzPts val="1200"/>
              <a:buAutoNum type="arabicPeriod"/>
            </a:pPr>
            <a:r>
              <a:rPr lang="en-US" sz="1200" u="sng">
                <a:solidFill>
                  <a:schemeClr val="hlink"/>
                </a:solidFill>
                <a:hlinkClick r:id="rId5"/>
              </a:rPr>
              <a:t>E1180 Charger: BOM, Installation &amp; Monitoring plan</a:t>
            </a:r>
            <a:endParaRPr sz="1200"/>
          </a:p>
          <a:p>
            <a:pPr indent="-304800" lvl="0" marL="457200" rtl="0" algn="l">
              <a:spcBef>
                <a:spcPts val="0"/>
              </a:spcBef>
              <a:spcAft>
                <a:spcPts val="0"/>
              </a:spcAft>
              <a:buSzPts val="1200"/>
              <a:buAutoNum type="arabicPeriod"/>
            </a:pPr>
            <a:r>
              <a:rPr lang="en-US" sz="1200" u="sng">
                <a:solidFill>
                  <a:schemeClr val="hlink"/>
                </a:solidFill>
                <a:hlinkClick r:id="rId6"/>
              </a:rPr>
              <a:t>E1180 Battery charger wiring</a:t>
            </a:r>
            <a:endParaRPr sz="1200"/>
          </a:p>
          <a:p>
            <a:pPr indent="0" lvl="0" marL="457200" rtl="0" algn="l">
              <a:spcBef>
                <a:spcPts val="1000"/>
              </a:spcBef>
              <a:spcAft>
                <a:spcPts val="0"/>
              </a:spcAft>
              <a:buNone/>
            </a:pPr>
            <a:r>
              <a:t/>
            </a:r>
            <a:endParaRPr sz="1800"/>
          </a:p>
        </p:txBody>
      </p:sp>
      <p:sp>
        <p:nvSpPr>
          <p:cNvPr id="254" name="Google Shape;25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idx="1" type="subTitle"/>
          </p:nvPr>
        </p:nvSpPr>
        <p:spPr>
          <a:xfrm>
            <a:off x="7004706" y="2820180"/>
            <a:ext cx="4891200" cy="4767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k.rotich@kokonetworks.com</a:t>
            </a:r>
            <a:endParaRPr/>
          </a:p>
        </p:txBody>
      </p:sp>
      <p:sp>
        <p:nvSpPr>
          <p:cNvPr id="261" name="Google Shape;261;p29"/>
          <p:cNvSpPr txBox="1"/>
          <p:nvPr>
            <p:ph idx="1" type="subTitle"/>
          </p:nvPr>
        </p:nvSpPr>
        <p:spPr>
          <a:xfrm>
            <a:off x="3585950" y="67425"/>
            <a:ext cx="3477900" cy="17655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3600">
                <a:solidFill>
                  <a:schemeClr val="lt1"/>
                </a:solidFill>
              </a:rPr>
              <a:t>THANK YOU!</a:t>
            </a:r>
            <a:endParaRPr sz="3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6486000" y="276545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Test Introduction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Installation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Test Results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Conclusion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Recommendations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Introduction</a:t>
            </a:r>
            <a:endParaRPr/>
          </a:p>
        </p:txBody>
      </p:sp>
      <p:sp>
        <p:nvSpPr>
          <p:cNvPr id="179" name="Google Shape;179;p21"/>
          <p:cNvSpPr txBox="1"/>
          <p:nvPr>
            <p:ph idx="1" type="subTitle"/>
          </p:nvPr>
        </p:nvSpPr>
        <p:spPr>
          <a:xfrm>
            <a:off x="458700" y="977000"/>
            <a:ext cx="11274600" cy="5362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u="sng">
                <a:latin typeface="Nunito SemiBold"/>
                <a:ea typeface="Nunito SemiBold"/>
                <a:cs typeface="Nunito SemiBold"/>
                <a:sym typeface="Nunito SemiBold"/>
              </a:rPr>
              <a:t>Objective</a:t>
            </a:r>
            <a:endParaRPr sz="2100" u="sng">
              <a:latin typeface="Nunito SemiBold"/>
              <a:ea typeface="Nunito SemiBold"/>
              <a:cs typeface="Nunito SemiBold"/>
              <a:sym typeface="Nunito SemiBold"/>
            </a:endParaRPr>
          </a:p>
          <a:p>
            <a:pPr indent="-361950" lvl="0" marL="457200" rtl="0" algn="l">
              <a:spcBef>
                <a:spcPts val="1000"/>
              </a:spcBef>
              <a:spcAft>
                <a:spcPts val="0"/>
              </a:spcAft>
              <a:buSzPts val="2100"/>
              <a:buChar char="●"/>
            </a:pPr>
            <a:r>
              <a:rPr lang="en-US" sz="2100"/>
              <a:t>To assess the suitability of </a:t>
            </a:r>
            <a:r>
              <a:rPr lang="en-US" sz="2100" u="sng">
                <a:solidFill>
                  <a:schemeClr val="hlink"/>
                </a:solidFill>
                <a:hlinkClick r:id="rId3"/>
              </a:rPr>
              <a:t>E1180 battery charger</a:t>
            </a:r>
            <a:r>
              <a:rPr lang="en-US" sz="2100"/>
              <a:t> to improve vehicle-charging capability of STS.</a:t>
            </a:r>
            <a:endParaRPr sz="2100"/>
          </a:p>
          <a:p>
            <a:pPr indent="-317500" lvl="1" marL="1371600" rtl="0" algn="l">
              <a:spcBef>
                <a:spcPts val="0"/>
              </a:spcBef>
              <a:spcAft>
                <a:spcPts val="0"/>
              </a:spcAft>
              <a:buSzPts val="1400"/>
              <a:buFont typeface="Nunito"/>
              <a:buChar char="➢"/>
            </a:pPr>
            <a:r>
              <a:rPr lang="en-US" sz="1400">
                <a:latin typeface="Nunito"/>
                <a:ea typeface="Nunito"/>
                <a:cs typeface="Nunito"/>
                <a:sym typeface="Nunito"/>
              </a:rPr>
              <a:t>Install E1180 battery charger and assess performance.</a:t>
            </a:r>
            <a:endParaRPr sz="1400">
              <a:latin typeface="Nunito"/>
              <a:ea typeface="Nunito"/>
              <a:cs typeface="Nunito"/>
              <a:sym typeface="Nunito"/>
            </a:endParaRPr>
          </a:p>
          <a:p>
            <a:pPr indent="-361950" lvl="0" marL="457200" rtl="0" algn="l">
              <a:spcBef>
                <a:spcPts val="0"/>
              </a:spcBef>
              <a:spcAft>
                <a:spcPts val="0"/>
              </a:spcAft>
              <a:buSzPts val="2100"/>
              <a:buChar char="●"/>
            </a:pPr>
            <a:r>
              <a:rPr lang="en-US" sz="2100"/>
              <a:t>To reduce short circuit incidences attributed to deterioration of cable insulation.</a:t>
            </a:r>
            <a:endParaRPr sz="2100"/>
          </a:p>
          <a:p>
            <a:pPr indent="-317500" lvl="1" marL="1371600" rtl="0" algn="l">
              <a:spcBef>
                <a:spcPts val="0"/>
              </a:spcBef>
              <a:spcAft>
                <a:spcPts val="0"/>
              </a:spcAft>
              <a:buSzPts val="1400"/>
              <a:buFont typeface="Nunito"/>
              <a:buChar char="➢"/>
            </a:pPr>
            <a:r>
              <a:rPr lang="en-US" sz="1400">
                <a:latin typeface="Nunito"/>
                <a:ea typeface="Nunito"/>
                <a:cs typeface="Nunito"/>
                <a:sym typeface="Nunito"/>
              </a:rPr>
              <a:t>Use battery grade cables to reduce short circuit risks.</a:t>
            </a:r>
            <a:endParaRPr sz="1400">
              <a:latin typeface="Nunito"/>
              <a:ea typeface="Nunito"/>
              <a:cs typeface="Nunito"/>
              <a:sym typeface="Nunito"/>
            </a:endParaRPr>
          </a:p>
          <a:p>
            <a:pPr indent="-317500" lvl="1" marL="1371600" rtl="0" algn="l">
              <a:spcBef>
                <a:spcPts val="0"/>
              </a:spcBef>
              <a:spcAft>
                <a:spcPts val="0"/>
              </a:spcAft>
              <a:buSzPts val="1400"/>
              <a:buFont typeface="Nunito"/>
              <a:buChar char="➢"/>
            </a:pPr>
            <a:r>
              <a:rPr lang="en-US" sz="1400">
                <a:latin typeface="Nunito"/>
                <a:ea typeface="Nunito"/>
                <a:cs typeface="Nunito"/>
                <a:sym typeface="Nunito"/>
              </a:rPr>
              <a:t>Assess the suitability of using resettable breakers in place of fuses.</a:t>
            </a:r>
            <a:endParaRPr sz="1400">
              <a:latin typeface="Nunito"/>
              <a:ea typeface="Nunito"/>
              <a:cs typeface="Nunito"/>
              <a:sym typeface="Nunito"/>
            </a:endParaRPr>
          </a:p>
          <a:p>
            <a:pPr indent="0" lvl="0" marL="0" rtl="0" algn="l">
              <a:spcBef>
                <a:spcPts val="1000"/>
              </a:spcBef>
              <a:spcAft>
                <a:spcPts val="0"/>
              </a:spcAft>
              <a:buNone/>
            </a:pPr>
            <a:r>
              <a:rPr lang="en-US" sz="2100" u="sng">
                <a:latin typeface="Nunito SemiBold"/>
                <a:ea typeface="Nunito SemiBold"/>
                <a:cs typeface="Nunito SemiBold"/>
                <a:sym typeface="Nunito SemiBold"/>
              </a:rPr>
              <a:t>Background</a:t>
            </a:r>
            <a:endParaRPr sz="2100" u="sng">
              <a:latin typeface="Nunito SemiBold"/>
              <a:ea typeface="Nunito SemiBold"/>
              <a:cs typeface="Nunito SemiBold"/>
              <a:sym typeface="Nunito SemiBold"/>
            </a:endParaRPr>
          </a:p>
          <a:p>
            <a:pPr indent="-317500" lvl="0" marL="457200" marR="2399032" rtl="0" algn="l">
              <a:spcBef>
                <a:spcPts val="1000"/>
              </a:spcBef>
              <a:spcAft>
                <a:spcPts val="0"/>
              </a:spcAft>
              <a:buSzPts val="1400"/>
              <a:buChar char="●"/>
            </a:pPr>
            <a:r>
              <a:rPr lang="en-US" sz="1400"/>
              <a:t>Currently STS v6.1 has a vehicle mounted </a:t>
            </a:r>
            <a:r>
              <a:rPr lang="en-US" sz="1400" u="sng">
                <a:solidFill>
                  <a:schemeClr val="hlink"/>
                </a:solidFill>
                <a:hlinkClick r:id="rId4"/>
              </a:rPr>
              <a:t>E1176 battery charger</a:t>
            </a:r>
            <a:r>
              <a:rPr lang="en-US" sz="1400"/>
              <a:t> installed, which draws energy from the truck alternator and is used to supplement STS battery charging from mains. Micro-tanker batteries are charged via mains overnight when the truck is parked.</a:t>
            </a:r>
            <a:endParaRPr sz="1400"/>
          </a:p>
          <a:p>
            <a:pPr indent="-317500" lvl="0" marL="457200" marR="2399032" rtl="0" algn="l">
              <a:spcBef>
                <a:spcPts val="0"/>
              </a:spcBef>
              <a:spcAft>
                <a:spcPts val="0"/>
              </a:spcAft>
              <a:buSzPts val="1400"/>
              <a:buChar char="●"/>
            </a:pPr>
            <a:r>
              <a:rPr lang="en-US" sz="1400"/>
              <a:t>When the operator fails to put the truck on mains charging overnight, the STS battery runs out during daily KP refills prompting the operator to leave the truck engine running when refilling KPs.</a:t>
            </a:r>
            <a:endParaRPr sz="1400"/>
          </a:p>
          <a:p>
            <a:pPr indent="-317500" lvl="0" marL="457200" rtl="0" algn="l">
              <a:spcBef>
                <a:spcPts val="0"/>
              </a:spcBef>
              <a:spcAft>
                <a:spcPts val="0"/>
              </a:spcAft>
              <a:buSzPts val="1400"/>
              <a:buChar char="●"/>
            </a:pPr>
            <a:r>
              <a:rPr lang="en-US" sz="1400"/>
              <a:t>There is need to improve STS battery charging capacity via the truck alternator so that there is improved reliability on vehicle-mounted charger for emergency charging as is defined in </a:t>
            </a:r>
            <a:r>
              <a:rPr lang="en-US" sz="1400" u="sng">
                <a:solidFill>
                  <a:schemeClr val="hlink"/>
                </a:solidFill>
                <a:hlinkClick r:id="rId5"/>
              </a:rPr>
              <a:t>STS v6.2 working specification 7b</a:t>
            </a:r>
            <a:r>
              <a:rPr lang="en-US" sz="1400"/>
              <a:t>.</a:t>
            </a:r>
            <a:endParaRPr sz="1400"/>
          </a:p>
          <a:p>
            <a:pPr indent="-317500" lvl="0" marL="457200" rtl="0" algn="l">
              <a:spcBef>
                <a:spcPts val="0"/>
              </a:spcBef>
              <a:spcAft>
                <a:spcPts val="0"/>
              </a:spcAft>
              <a:buSzPts val="1400"/>
              <a:buChar char="●"/>
            </a:pPr>
            <a:r>
              <a:rPr lang="en-US" sz="1400"/>
              <a:t>There is need for a robust vibration proof cabling as defined in </a:t>
            </a:r>
            <a:r>
              <a:rPr lang="en-US" sz="1400" u="sng">
                <a:solidFill>
                  <a:schemeClr val="hlink"/>
                </a:solidFill>
                <a:hlinkClick r:id="rId6"/>
              </a:rPr>
              <a:t>STS v6.2 working specification 7e</a:t>
            </a:r>
            <a:r>
              <a:rPr lang="en-US" sz="1400"/>
              <a:t>.</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1" name="Google Shape;181;p21"/>
          <p:cNvPicPr preferRelativeResize="0"/>
          <p:nvPr/>
        </p:nvPicPr>
        <p:blipFill rotWithShape="1">
          <a:blip r:embed="rId7">
            <a:alphaModFix/>
          </a:blip>
          <a:srcRect b="26118" l="34546" r="2836" t="10670"/>
          <a:stretch/>
        </p:blipFill>
        <p:spPr>
          <a:xfrm>
            <a:off x="9547850" y="3253300"/>
            <a:ext cx="2469000" cy="1869375"/>
          </a:xfrm>
          <a:prstGeom prst="rect">
            <a:avLst/>
          </a:prstGeom>
          <a:noFill/>
          <a:ln>
            <a:noFill/>
          </a:ln>
        </p:spPr>
      </p:pic>
      <p:pic>
        <p:nvPicPr>
          <p:cNvPr id="182" name="Google Shape;182;p21"/>
          <p:cNvPicPr preferRelativeResize="0"/>
          <p:nvPr/>
        </p:nvPicPr>
        <p:blipFill>
          <a:blip r:embed="rId8">
            <a:alphaModFix/>
          </a:blip>
          <a:stretch>
            <a:fillRect/>
          </a:stretch>
        </p:blipFill>
        <p:spPr>
          <a:xfrm>
            <a:off x="10471975" y="5219298"/>
            <a:ext cx="762375" cy="105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&amp; Expected Outcomes</a:t>
            </a:r>
            <a:endParaRPr/>
          </a:p>
        </p:txBody>
      </p:sp>
      <p:sp>
        <p:nvSpPr>
          <p:cNvPr id="189" name="Google Shape;189;p22"/>
          <p:cNvSpPr txBox="1"/>
          <p:nvPr>
            <p:ph idx="1" type="subTitle"/>
          </p:nvPr>
        </p:nvSpPr>
        <p:spPr>
          <a:xfrm>
            <a:off x="458700" y="1053200"/>
            <a:ext cx="11274600" cy="5243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u="sng">
                <a:latin typeface="Nunito SemiBold"/>
                <a:ea typeface="Nunito SemiBold"/>
                <a:cs typeface="Nunito SemiBold"/>
                <a:sym typeface="Nunito SemiBold"/>
              </a:rPr>
              <a:t>Test</a:t>
            </a:r>
            <a:endParaRPr sz="2100" u="sng">
              <a:latin typeface="Nunito SemiBold"/>
              <a:ea typeface="Nunito SemiBold"/>
              <a:cs typeface="Nunito SemiBold"/>
              <a:sym typeface="Nunito SemiBold"/>
            </a:endParaRPr>
          </a:p>
          <a:p>
            <a:pPr indent="-361950" lvl="0" marL="457200" marR="1884682" rtl="0" algn="l">
              <a:spcBef>
                <a:spcPts val="1000"/>
              </a:spcBef>
              <a:spcAft>
                <a:spcPts val="0"/>
              </a:spcAft>
              <a:buSzPts val="2100"/>
              <a:buChar char="●"/>
            </a:pPr>
            <a:r>
              <a:rPr lang="en-US" sz="2100"/>
              <a:t>Mount E1180 battery charger in a micro-tanker and assess STS power requirements for a period of 4 weeks. During this period, the STS shall solely rely on the vehicle-mounted charger for effective results.</a:t>
            </a:r>
            <a:endParaRPr sz="2100"/>
          </a:p>
          <a:p>
            <a:pPr indent="-361950" lvl="0" marL="457200" rtl="0" algn="l">
              <a:spcBef>
                <a:spcPts val="0"/>
              </a:spcBef>
              <a:spcAft>
                <a:spcPts val="0"/>
              </a:spcAft>
              <a:buSzPts val="2100"/>
              <a:buChar char="●"/>
            </a:pPr>
            <a:r>
              <a:rPr lang="en-US" sz="2100"/>
              <a:t>Mount resettable fuses and monitor performance for a period of 4 weeks.</a:t>
            </a:r>
            <a:endParaRPr sz="2100"/>
          </a:p>
          <a:p>
            <a:pPr indent="-361950" lvl="0" marL="457200" rtl="0" algn="l">
              <a:spcBef>
                <a:spcPts val="0"/>
              </a:spcBef>
              <a:spcAft>
                <a:spcPts val="0"/>
              </a:spcAft>
              <a:buSzPts val="2100"/>
              <a:buChar char="●"/>
            </a:pPr>
            <a:r>
              <a:rPr lang="en-US" sz="2100"/>
              <a:t>Install battery grade cabling and inspect for integrity after 4 weeks.</a:t>
            </a:r>
            <a:endParaRPr sz="2100"/>
          </a:p>
          <a:p>
            <a:pPr indent="0" lvl="0" marL="0" rtl="0" algn="l">
              <a:spcBef>
                <a:spcPts val="1000"/>
              </a:spcBef>
              <a:spcAft>
                <a:spcPts val="0"/>
              </a:spcAft>
              <a:buNone/>
            </a:pPr>
            <a:r>
              <a:rPr lang="en-US" sz="2100" u="sng">
                <a:latin typeface="Nunito SemiBold"/>
                <a:ea typeface="Nunito SemiBold"/>
                <a:cs typeface="Nunito SemiBold"/>
                <a:sym typeface="Nunito SemiBold"/>
              </a:rPr>
              <a:t>Expected outcomes</a:t>
            </a:r>
            <a:endParaRPr sz="2100"/>
          </a:p>
          <a:p>
            <a:pPr indent="-342900" lvl="0" marL="457200" rtl="0" algn="l">
              <a:spcBef>
                <a:spcPts val="1000"/>
              </a:spcBef>
              <a:spcAft>
                <a:spcPts val="0"/>
              </a:spcAft>
              <a:buSzPts val="1800"/>
              <a:buChar char="●"/>
            </a:pPr>
            <a:r>
              <a:rPr lang="en-US" sz="1800"/>
              <a:t>Based on </a:t>
            </a:r>
            <a:r>
              <a:rPr lang="en-US" sz="1800"/>
              <a:t>initial</a:t>
            </a:r>
            <a:r>
              <a:rPr lang="en-US" sz="1800"/>
              <a:t> evaluations (</a:t>
            </a:r>
            <a:r>
              <a:rPr lang="en-US" sz="1800" u="sng">
                <a:solidFill>
                  <a:schemeClr val="hlink"/>
                </a:solidFill>
                <a:hlinkClick r:id="rId3"/>
              </a:rPr>
              <a:t>STS charging design improvement</a:t>
            </a:r>
            <a:r>
              <a:rPr lang="en-US" sz="1800"/>
              <a:t>), the micro tanker should complete at least 17 daily refills of approx 250 litres delivered per day when using vehicle-mounted charger.</a:t>
            </a:r>
            <a:endParaRPr sz="1800"/>
          </a:p>
          <a:p>
            <a:pPr indent="-342900" lvl="0" marL="457200" rtl="0" algn="l">
              <a:spcBef>
                <a:spcPts val="0"/>
              </a:spcBef>
              <a:spcAft>
                <a:spcPts val="0"/>
              </a:spcAft>
              <a:buSzPts val="1800"/>
              <a:buChar char="●"/>
            </a:pPr>
            <a:r>
              <a:rPr lang="en-US" sz="1800"/>
              <a:t>There should be no weakening of charging cables insulation due to vibration or inherent heat dissipation by the cables.</a:t>
            </a:r>
            <a:endParaRPr sz="1800"/>
          </a:p>
          <a:p>
            <a:pPr indent="-342900" lvl="0" marL="457200" rtl="0" algn="l">
              <a:spcBef>
                <a:spcPts val="0"/>
              </a:spcBef>
              <a:spcAft>
                <a:spcPts val="0"/>
              </a:spcAft>
              <a:buSzPts val="1800"/>
              <a:buChar char="●"/>
            </a:pPr>
            <a:r>
              <a:rPr lang="en-US" sz="1800"/>
              <a:t>Reduced cases of fuse blowing.</a:t>
            </a:r>
            <a:endParaRPr sz="1800"/>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1" name="Google Shape;191;p22"/>
          <p:cNvPicPr preferRelativeResize="0"/>
          <p:nvPr/>
        </p:nvPicPr>
        <p:blipFill>
          <a:blip r:embed="rId4">
            <a:alphaModFix/>
          </a:blip>
          <a:stretch>
            <a:fillRect/>
          </a:stretch>
        </p:blipFill>
        <p:spPr>
          <a:xfrm rot="-5400000">
            <a:off x="10383199" y="1395899"/>
            <a:ext cx="1078050" cy="1527650"/>
          </a:xfrm>
          <a:prstGeom prst="rect">
            <a:avLst/>
          </a:prstGeom>
          <a:noFill/>
          <a:ln>
            <a:noFill/>
          </a:ln>
        </p:spPr>
      </p:pic>
      <p:pic>
        <p:nvPicPr>
          <p:cNvPr id="192" name="Google Shape;192;p22"/>
          <p:cNvPicPr preferRelativeResize="0"/>
          <p:nvPr/>
        </p:nvPicPr>
        <p:blipFill>
          <a:blip r:embed="rId5">
            <a:alphaModFix/>
          </a:blip>
          <a:stretch>
            <a:fillRect/>
          </a:stretch>
        </p:blipFill>
        <p:spPr>
          <a:xfrm>
            <a:off x="9958900" y="3057525"/>
            <a:ext cx="1638300" cy="742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Installation</a:t>
            </a:r>
            <a:endParaRPr/>
          </a:p>
        </p:txBody>
      </p:sp>
      <p:sp>
        <p:nvSpPr>
          <p:cNvPr id="199" name="Google Shape;199;p23"/>
          <p:cNvSpPr txBox="1"/>
          <p:nvPr>
            <p:ph idx="1" type="subTitle"/>
          </p:nvPr>
        </p:nvSpPr>
        <p:spPr>
          <a:xfrm>
            <a:off x="458700" y="1003050"/>
            <a:ext cx="11400000" cy="52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E1180 vehicle mounted charger</a:t>
            </a:r>
            <a:endParaRPr sz="2000"/>
          </a:p>
          <a:p>
            <a:pPr indent="-304800" lvl="0" marL="457200" marR="7101454" rtl="0" algn="l">
              <a:spcBef>
                <a:spcPts val="1000"/>
              </a:spcBef>
              <a:spcAft>
                <a:spcPts val="0"/>
              </a:spcAft>
              <a:buSzPts val="1200"/>
              <a:buChar char="●"/>
            </a:pPr>
            <a:r>
              <a:rPr lang="en-US" sz="1200"/>
              <a:t>Mounted on the truck chassis beneath the STS.</a:t>
            </a:r>
            <a:endParaRPr sz="1200"/>
          </a:p>
          <a:p>
            <a:pPr indent="-304800" lvl="0" marL="457200" marR="7101454" rtl="0" algn="l">
              <a:spcBef>
                <a:spcPts val="0"/>
              </a:spcBef>
              <a:spcAft>
                <a:spcPts val="0"/>
              </a:spcAft>
              <a:buSzPts val="1200"/>
              <a:buChar char="●"/>
            </a:pPr>
            <a:r>
              <a:rPr lang="en-US" sz="1200"/>
              <a:t>Mounting bracket to be fabricated depending on truck chassis dimensions.</a:t>
            </a:r>
            <a:endParaRPr sz="1200"/>
          </a:p>
          <a:p>
            <a:pPr indent="-304800" lvl="0" marL="457200" marR="7101454" rtl="0" algn="l">
              <a:spcBef>
                <a:spcPts val="0"/>
              </a:spcBef>
              <a:spcAft>
                <a:spcPts val="0"/>
              </a:spcAft>
              <a:buSzPts val="1200"/>
              <a:buChar char="●"/>
            </a:pPr>
            <a:r>
              <a:rPr lang="en-US" sz="1200"/>
              <a:t>Cabling directly routed to STS battery via isolator switches. (Refer to </a:t>
            </a:r>
            <a:r>
              <a:rPr lang="en-US" sz="1200" u="sng">
                <a:solidFill>
                  <a:schemeClr val="hlink"/>
                </a:solidFill>
                <a:hlinkClick r:id="rId3"/>
              </a:rPr>
              <a:t>wiring schematic</a:t>
            </a:r>
            <a:r>
              <a:rPr lang="en-US" sz="1200"/>
              <a:t>).</a:t>
            </a:r>
            <a:endParaRPr sz="1200"/>
          </a:p>
          <a:p>
            <a:pPr indent="0" lvl="0" marL="0" rtl="0" algn="l">
              <a:spcBef>
                <a:spcPts val="1000"/>
              </a:spcBef>
              <a:spcAft>
                <a:spcPts val="0"/>
              </a:spcAft>
              <a:buNone/>
            </a:pPr>
            <a:r>
              <a:rPr lang="en-US" sz="2000"/>
              <a:t>Resettable breakers</a:t>
            </a:r>
            <a:endParaRPr sz="2000"/>
          </a:p>
          <a:p>
            <a:pPr indent="-304800" lvl="0" marL="457200" marR="7501504" rtl="0" algn="l">
              <a:spcBef>
                <a:spcPts val="1000"/>
              </a:spcBef>
              <a:spcAft>
                <a:spcPts val="0"/>
              </a:spcAft>
              <a:buSzPts val="1200"/>
              <a:buChar char="●"/>
            </a:pPr>
            <a:r>
              <a:rPr lang="en-US" sz="1200"/>
              <a:t>60A circuit breaker connected to the charging circuit at the 12V STS battery termination.</a:t>
            </a:r>
            <a:endParaRPr sz="1200"/>
          </a:p>
          <a:p>
            <a:pPr indent="-304800" lvl="0" marL="457200" marR="7501504" rtl="0" algn="l">
              <a:spcBef>
                <a:spcPts val="0"/>
              </a:spcBef>
              <a:spcAft>
                <a:spcPts val="0"/>
              </a:spcAft>
              <a:buSzPts val="1200"/>
              <a:buChar char="●"/>
            </a:pPr>
            <a:r>
              <a:rPr lang="en-US" sz="1200"/>
              <a:t>50A circuit breaker connected to the charging circuit at the 24V truck battery termination.</a:t>
            </a:r>
            <a:endParaRPr sz="1200"/>
          </a:p>
          <a:p>
            <a:pPr indent="0" lvl="0" marL="0" rtl="0" algn="l">
              <a:spcBef>
                <a:spcPts val="1000"/>
              </a:spcBef>
              <a:spcAft>
                <a:spcPts val="0"/>
              </a:spcAft>
              <a:buNone/>
            </a:pPr>
            <a:r>
              <a:rPr lang="en-US" sz="2000"/>
              <a:t>Robust cables</a:t>
            </a:r>
            <a:endParaRPr sz="1400"/>
          </a:p>
          <a:p>
            <a:pPr indent="-304800" lvl="0" marL="457200" marR="7501504" rtl="0" algn="l">
              <a:spcBef>
                <a:spcPts val="1000"/>
              </a:spcBef>
              <a:spcAft>
                <a:spcPts val="0"/>
              </a:spcAft>
              <a:buSzPts val="1200"/>
              <a:buChar char="●"/>
            </a:pPr>
            <a:r>
              <a:rPr lang="en-US" sz="1200"/>
              <a:t>Separate -ve and +ve wiring made for the charging circuit using battery grade cables.</a:t>
            </a:r>
            <a:endParaRPr sz="1200"/>
          </a:p>
          <a:p>
            <a:pPr indent="-304800" lvl="0" marL="457200" marR="7501504" rtl="0" algn="l">
              <a:spcBef>
                <a:spcPts val="0"/>
              </a:spcBef>
              <a:spcAft>
                <a:spcPts val="0"/>
              </a:spcAft>
              <a:buSzPts val="1200"/>
              <a:buChar char="●"/>
            </a:pPr>
            <a:r>
              <a:rPr lang="en-US" sz="1200"/>
              <a:t>Routing path via STS ‘roof’ introduced.</a:t>
            </a:r>
            <a:endParaRPr sz="2000"/>
          </a:p>
        </p:txBody>
      </p:sp>
      <p:sp>
        <p:nvSpPr>
          <p:cNvPr id="200" name="Google Shape;200;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1" name="Google Shape;201;p23"/>
          <p:cNvPicPr preferRelativeResize="0"/>
          <p:nvPr/>
        </p:nvPicPr>
        <p:blipFill>
          <a:blip r:embed="rId4">
            <a:alphaModFix/>
          </a:blip>
          <a:stretch>
            <a:fillRect/>
          </a:stretch>
        </p:blipFill>
        <p:spPr>
          <a:xfrm>
            <a:off x="8672961" y="1104925"/>
            <a:ext cx="3359064" cy="2148375"/>
          </a:xfrm>
          <a:prstGeom prst="rect">
            <a:avLst/>
          </a:prstGeom>
          <a:noFill/>
          <a:ln>
            <a:noFill/>
          </a:ln>
        </p:spPr>
      </p:pic>
      <p:pic>
        <p:nvPicPr>
          <p:cNvPr id="202" name="Google Shape;202;p23"/>
          <p:cNvPicPr preferRelativeResize="0"/>
          <p:nvPr/>
        </p:nvPicPr>
        <p:blipFill>
          <a:blip r:embed="rId5">
            <a:alphaModFix/>
          </a:blip>
          <a:stretch>
            <a:fillRect/>
          </a:stretch>
        </p:blipFill>
        <p:spPr>
          <a:xfrm>
            <a:off x="4922850" y="1112300"/>
            <a:ext cx="3658801" cy="1689400"/>
          </a:xfrm>
          <a:prstGeom prst="rect">
            <a:avLst/>
          </a:prstGeom>
          <a:noFill/>
          <a:ln>
            <a:noFill/>
          </a:ln>
        </p:spPr>
      </p:pic>
      <p:pic>
        <p:nvPicPr>
          <p:cNvPr id="203" name="Google Shape;203;p23"/>
          <p:cNvPicPr preferRelativeResize="0"/>
          <p:nvPr/>
        </p:nvPicPr>
        <p:blipFill>
          <a:blip r:embed="rId6">
            <a:alphaModFix/>
          </a:blip>
          <a:stretch>
            <a:fillRect/>
          </a:stretch>
        </p:blipFill>
        <p:spPr>
          <a:xfrm>
            <a:off x="9883850" y="3804850"/>
            <a:ext cx="1887250" cy="2148375"/>
          </a:xfrm>
          <a:prstGeom prst="rect">
            <a:avLst/>
          </a:prstGeom>
          <a:noFill/>
          <a:ln>
            <a:noFill/>
          </a:ln>
        </p:spPr>
      </p:pic>
      <p:pic>
        <p:nvPicPr>
          <p:cNvPr id="204" name="Google Shape;204;p23"/>
          <p:cNvPicPr preferRelativeResize="0"/>
          <p:nvPr/>
        </p:nvPicPr>
        <p:blipFill>
          <a:blip r:embed="rId7">
            <a:alphaModFix/>
          </a:blip>
          <a:stretch>
            <a:fillRect/>
          </a:stretch>
        </p:blipFill>
        <p:spPr>
          <a:xfrm>
            <a:off x="4430524" y="3517325"/>
            <a:ext cx="5288978" cy="243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Results</a:t>
            </a:r>
            <a:endParaRPr/>
          </a:p>
        </p:txBody>
      </p:sp>
      <p:sp>
        <p:nvSpPr>
          <p:cNvPr id="211" name="Google Shape;211;p24"/>
          <p:cNvSpPr txBox="1"/>
          <p:nvPr>
            <p:ph idx="1" type="subTitle"/>
          </p:nvPr>
        </p:nvSpPr>
        <p:spPr>
          <a:xfrm>
            <a:off x="305450" y="1102950"/>
            <a:ext cx="11602800" cy="5215500"/>
          </a:xfrm>
          <a:prstGeom prst="rect">
            <a:avLst/>
          </a:prstGeom>
        </p:spPr>
        <p:txBody>
          <a:bodyPr anchorCtr="0" anchor="t" bIns="91425" lIns="91425" spcFirstLastPara="1" rIns="91425" wrap="square" tIns="0">
            <a:noAutofit/>
          </a:bodyPr>
          <a:lstStyle/>
          <a:p>
            <a:pPr indent="-323850" lvl="0" marL="457200" rtl="0" algn="l">
              <a:spcBef>
                <a:spcPts val="1000"/>
              </a:spcBef>
              <a:spcAft>
                <a:spcPts val="0"/>
              </a:spcAft>
              <a:buSzPts val="1500"/>
              <a:buChar char="●"/>
            </a:pPr>
            <a:r>
              <a:rPr lang="en-US" sz="1500"/>
              <a:t>System voltage trend on a daily basis was plotted for the last 4 weeks since installation to date.</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323850" lvl="1" marL="914400" rtl="0" algn="l">
              <a:spcBef>
                <a:spcPts val="500"/>
              </a:spcBef>
              <a:spcAft>
                <a:spcPts val="0"/>
              </a:spcAft>
              <a:buSzPts val="1500"/>
              <a:buChar char="○"/>
            </a:pPr>
            <a:r>
              <a:rPr lang="en-US" sz="1500"/>
              <a:t>In the entire testing duration since installation, the STS relied on the vehicle-mounted battery charger and the system voltage remained above 12.25(battery low threshold). Batter remained well above 12.7 at the end of all daily refills.</a:t>
            </a:r>
            <a:endParaRPr sz="1500"/>
          </a:p>
        </p:txBody>
      </p:sp>
      <p:sp>
        <p:nvSpPr>
          <p:cNvPr id="212" name="Google Shape;21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24" title="Chart"/>
          <p:cNvPicPr preferRelativeResize="0"/>
          <p:nvPr/>
        </p:nvPicPr>
        <p:blipFill>
          <a:blip r:embed="rId3">
            <a:alphaModFix/>
          </a:blip>
          <a:stretch>
            <a:fillRect/>
          </a:stretch>
        </p:blipFill>
        <p:spPr>
          <a:xfrm>
            <a:off x="440375" y="1548725"/>
            <a:ext cx="10843824" cy="395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Results</a:t>
            </a:r>
            <a:endParaRPr/>
          </a:p>
        </p:txBody>
      </p:sp>
      <p:sp>
        <p:nvSpPr>
          <p:cNvPr id="220" name="Google Shape;220;p25"/>
          <p:cNvSpPr txBox="1"/>
          <p:nvPr>
            <p:ph idx="1" type="subTitle"/>
          </p:nvPr>
        </p:nvSpPr>
        <p:spPr>
          <a:xfrm>
            <a:off x="305450" y="1102950"/>
            <a:ext cx="11305800" cy="5215500"/>
          </a:xfrm>
          <a:prstGeom prst="rect">
            <a:avLst/>
          </a:prstGeom>
        </p:spPr>
        <p:txBody>
          <a:bodyPr anchorCtr="0" anchor="t" bIns="91425" lIns="91425" spcFirstLastPara="1" rIns="91425" wrap="square" tIns="0">
            <a:noAutofit/>
          </a:bodyPr>
          <a:lstStyle/>
          <a:p>
            <a:pPr indent="-323850" lvl="0" marL="457200" rtl="0" algn="l">
              <a:spcBef>
                <a:spcPts val="1000"/>
              </a:spcBef>
              <a:spcAft>
                <a:spcPts val="0"/>
              </a:spcAft>
              <a:buSzPts val="1500"/>
              <a:buChar char="●"/>
            </a:pPr>
            <a:r>
              <a:rPr lang="en-US" sz="1500"/>
              <a:t>The number of refills made per day was tracked for 21 refill days since installation to date.</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r">
              <a:spcBef>
                <a:spcPts val="1000"/>
              </a:spcBef>
              <a:spcAft>
                <a:spcPts val="0"/>
              </a:spcAft>
              <a:buNone/>
            </a:pPr>
            <a:r>
              <a:rPr lang="en-US" sz="1500" u="sng">
                <a:solidFill>
                  <a:schemeClr val="hlink"/>
                </a:solidFill>
                <a:hlinkClick r:id="rId3"/>
              </a:rPr>
              <a:t>Link to source data</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323850" lvl="1" marL="914400" rtl="0" algn="l">
              <a:spcBef>
                <a:spcPts val="500"/>
              </a:spcBef>
              <a:spcAft>
                <a:spcPts val="0"/>
              </a:spcAft>
              <a:buSzPts val="1500"/>
              <a:buChar char="○"/>
            </a:pPr>
            <a:r>
              <a:rPr lang="en-US" sz="1500"/>
              <a:t>The amount of fuel delivered/day increased slightly from between (1400-2000) to between 1400-3250). Number of KP deliveries made peaked at 17. This illustrates that the charger meets the design requirements of &gt;17 refills per day.</a:t>
            </a:r>
            <a:endParaRPr sz="1500"/>
          </a:p>
        </p:txBody>
      </p:sp>
      <p:sp>
        <p:nvSpPr>
          <p:cNvPr id="221" name="Google Shape;22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222" name="Google Shape;222;p25"/>
          <p:cNvGrpSpPr/>
          <p:nvPr/>
        </p:nvGrpSpPr>
        <p:grpSpPr>
          <a:xfrm>
            <a:off x="1059210" y="1552310"/>
            <a:ext cx="8476184" cy="4064863"/>
            <a:chOff x="1059210" y="1552310"/>
            <a:chExt cx="8476184" cy="4064863"/>
          </a:xfrm>
        </p:grpSpPr>
        <p:pic>
          <p:nvPicPr>
            <p:cNvPr id="223" name="Google Shape;223;p25" title="Chart"/>
            <p:cNvPicPr preferRelativeResize="0"/>
            <p:nvPr/>
          </p:nvPicPr>
          <p:blipFill>
            <a:blip r:embed="rId4">
              <a:alphaModFix/>
            </a:blip>
            <a:stretch>
              <a:fillRect/>
            </a:stretch>
          </p:blipFill>
          <p:spPr>
            <a:xfrm>
              <a:off x="1059210" y="1552310"/>
              <a:ext cx="8476184" cy="3773010"/>
            </a:xfrm>
            <a:prstGeom prst="rect">
              <a:avLst/>
            </a:prstGeom>
            <a:noFill/>
            <a:ln>
              <a:noFill/>
            </a:ln>
          </p:spPr>
        </p:pic>
        <p:cxnSp>
          <p:nvCxnSpPr>
            <p:cNvPr id="224" name="Google Shape;224;p25"/>
            <p:cNvCxnSpPr/>
            <p:nvPr/>
          </p:nvCxnSpPr>
          <p:spPr>
            <a:xfrm>
              <a:off x="3812442" y="2516056"/>
              <a:ext cx="0" cy="2700929"/>
            </a:xfrm>
            <a:prstGeom prst="straightConnector1">
              <a:avLst/>
            </a:prstGeom>
            <a:noFill/>
            <a:ln cap="flat" cmpd="sng" w="19050">
              <a:solidFill>
                <a:srgbClr val="FF00FF"/>
              </a:solidFill>
              <a:prstDash val="solid"/>
              <a:round/>
              <a:headEnd len="med" w="med" type="none"/>
              <a:tailEnd len="med" w="med" type="triangle"/>
            </a:ln>
          </p:spPr>
        </p:cxnSp>
        <p:sp>
          <p:nvSpPr>
            <p:cNvPr id="225" name="Google Shape;225;p25"/>
            <p:cNvSpPr txBox="1"/>
            <p:nvPr/>
          </p:nvSpPr>
          <p:spPr>
            <a:xfrm>
              <a:off x="3379538" y="5216985"/>
              <a:ext cx="2693623" cy="40018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00FF"/>
                  </a:solidFill>
                  <a:latin typeface="Nunito SemiBold"/>
                  <a:ea typeface="Nunito SemiBold"/>
                  <a:cs typeface="Nunito SemiBold"/>
                  <a:sym typeface="Nunito SemiBold"/>
                </a:rPr>
                <a:t>Charger installation date</a:t>
              </a:r>
              <a:endParaRPr>
                <a:solidFill>
                  <a:srgbClr val="FF00FF"/>
                </a:solidFill>
                <a:latin typeface="Nunito SemiBold"/>
                <a:ea typeface="Nunito SemiBold"/>
                <a:cs typeface="Nunito SemiBold"/>
                <a:sym typeface="Nunito SemiBold"/>
              </a:endParaRPr>
            </a:p>
          </p:txBody>
        </p:sp>
        <p:cxnSp>
          <p:nvCxnSpPr>
            <p:cNvPr id="226" name="Google Shape;226;p25"/>
            <p:cNvCxnSpPr/>
            <p:nvPr/>
          </p:nvCxnSpPr>
          <p:spPr>
            <a:xfrm>
              <a:off x="4160100" y="5132175"/>
              <a:ext cx="2372400" cy="0"/>
            </a:xfrm>
            <a:prstGeom prst="straightConnector1">
              <a:avLst/>
            </a:prstGeom>
            <a:noFill/>
            <a:ln cap="flat" cmpd="sng" w="28575">
              <a:solidFill>
                <a:srgbClr val="FF00FF"/>
              </a:solidFill>
              <a:prstDash val="solid"/>
              <a:round/>
              <a:headEnd len="med" w="med"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Results</a:t>
            </a:r>
            <a:endParaRPr/>
          </a:p>
        </p:txBody>
      </p:sp>
      <p:sp>
        <p:nvSpPr>
          <p:cNvPr id="233" name="Google Shape;233;p26"/>
          <p:cNvSpPr txBox="1"/>
          <p:nvPr>
            <p:ph idx="1" type="subTitle"/>
          </p:nvPr>
        </p:nvSpPr>
        <p:spPr>
          <a:xfrm>
            <a:off x="305450" y="1102950"/>
            <a:ext cx="11305800" cy="52155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Resettable breakers</a:t>
            </a:r>
            <a:endParaRPr sz="2400"/>
          </a:p>
          <a:p>
            <a:pPr indent="-317500" lvl="0" marL="914400" marR="319731" rtl="0" algn="l">
              <a:spcBef>
                <a:spcPts val="0"/>
              </a:spcBef>
              <a:spcAft>
                <a:spcPts val="0"/>
              </a:spcAft>
              <a:buSzPts val="1400"/>
              <a:buChar char="➢"/>
            </a:pPr>
            <a:r>
              <a:rPr lang="en-US" sz="1400"/>
              <a:t>The only issue reported during this period was </a:t>
            </a:r>
            <a:r>
              <a:rPr lang="en-US" sz="1400" u="sng">
                <a:solidFill>
                  <a:schemeClr val="hlink"/>
                </a:solidFill>
                <a:highlight>
                  <a:srgbClr val="F5F7F9"/>
                </a:highlight>
                <a:latin typeface="Roboto"/>
                <a:ea typeface="Roboto"/>
                <a:cs typeface="Roboto"/>
                <a:sym typeface="Roboto"/>
                <a:hlinkClick r:id="rId3"/>
              </a:rPr>
              <a:t>#INC-37309</a:t>
            </a:r>
            <a:r>
              <a:rPr lang="en-US" sz="1400"/>
              <a:t> attributed to a short circuit on the mains charging port(unrelated to the charger under test). The mains line was isolated and no other issue was observed or reported.</a:t>
            </a:r>
            <a:endParaRPr sz="1400"/>
          </a:p>
          <a:p>
            <a:pPr indent="-317500" lvl="0" marL="914400" marR="319731" rtl="0" algn="l">
              <a:spcBef>
                <a:spcPts val="0"/>
              </a:spcBef>
              <a:spcAft>
                <a:spcPts val="0"/>
              </a:spcAft>
              <a:buSzPts val="1400"/>
              <a:buChar char="➢"/>
            </a:pPr>
            <a:r>
              <a:rPr lang="en-US" sz="1400"/>
              <a:t>Whenever the truck is refilling a KP when the engine is running, the circuit breaker keeps tripping intermittently attributed to an overload(truck charger supplies power to both pump and STS battery hence the breaker becomes overcurrented).</a:t>
            </a:r>
            <a:endParaRPr sz="1400"/>
          </a:p>
          <a:p>
            <a:pPr indent="-317500" lvl="1" marL="1828800" marR="319731" rtl="0" algn="l">
              <a:spcBef>
                <a:spcPts val="0"/>
              </a:spcBef>
              <a:spcAft>
                <a:spcPts val="0"/>
              </a:spcAft>
              <a:buSzPts val="1400"/>
              <a:buChar char="○"/>
            </a:pPr>
            <a:r>
              <a:rPr lang="en-US" sz="1400"/>
              <a:t>This was resolved by instructing the operator to keep the truck engine off whenever refilling KPs as is the norm.</a:t>
            </a:r>
            <a:endParaRPr sz="1400"/>
          </a:p>
          <a:p>
            <a:pPr indent="-355600" lvl="0" marL="457200" rtl="0" algn="l">
              <a:spcBef>
                <a:spcPts val="0"/>
              </a:spcBef>
              <a:spcAft>
                <a:spcPts val="0"/>
              </a:spcAft>
              <a:buSzPts val="2000"/>
              <a:buChar char="●"/>
            </a:pPr>
            <a:r>
              <a:rPr lang="en-US" sz="2000"/>
              <a:t>Robust cables</a:t>
            </a:r>
            <a:endParaRPr sz="1400"/>
          </a:p>
          <a:p>
            <a:pPr indent="-317500" lvl="1" marL="914400" marR="319731" rtl="0" algn="l">
              <a:lnSpc>
                <a:spcPct val="120000"/>
              </a:lnSpc>
              <a:spcBef>
                <a:spcPts val="0"/>
              </a:spcBef>
              <a:spcAft>
                <a:spcPts val="0"/>
              </a:spcAft>
              <a:buSzPts val="1400"/>
              <a:buChar char="➢"/>
            </a:pPr>
            <a:r>
              <a:rPr lang="en-US" sz="1400">
                <a:latin typeface="Nunito"/>
                <a:ea typeface="Nunito"/>
                <a:cs typeface="Nunito"/>
                <a:sym typeface="Nunito"/>
              </a:rPr>
              <a:t>There was no issue reported or observed on cable looseness or insulation wear. This illustrates that the cabling used were of good quality.</a:t>
            </a:r>
            <a:endParaRPr sz="1400"/>
          </a:p>
        </p:txBody>
      </p:sp>
      <p:sp>
        <p:nvSpPr>
          <p:cNvPr id="234" name="Google Shape;23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5" name="Google Shape;235;p26"/>
          <p:cNvPicPr preferRelativeResize="0"/>
          <p:nvPr/>
        </p:nvPicPr>
        <p:blipFill>
          <a:blip r:embed="rId4">
            <a:alphaModFix/>
          </a:blip>
          <a:stretch>
            <a:fillRect/>
          </a:stretch>
        </p:blipFill>
        <p:spPr>
          <a:xfrm>
            <a:off x="3894425" y="3851290"/>
            <a:ext cx="4744562" cy="2209700"/>
          </a:xfrm>
          <a:prstGeom prst="rect">
            <a:avLst/>
          </a:prstGeom>
          <a:noFill/>
          <a:ln>
            <a:noFill/>
          </a:ln>
        </p:spPr>
      </p:pic>
      <p:pic>
        <p:nvPicPr>
          <p:cNvPr id="236" name="Google Shape;236;p26"/>
          <p:cNvPicPr preferRelativeResize="0"/>
          <p:nvPr/>
        </p:nvPicPr>
        <p:blipFill>
          <a:blip r:embed="rId5">
            <a:alphaModFix/>
          </a:blip>
          <a:stretch>
            <a:fillRect/>
          </a:stretch>
        </p:blipFill>
        <p:spPr>
          <a:xfrm>
            <a:off x="863185" y="4742165"/>
            <a:ext cx="2001231" cy="1229606"/>
          </a:xfrm>
          <a:prstGeom prst="rect">
            <a:avLst/>
          </a:prstGeom>
          <a:noFill/>
          <a:ln>
            <a:noFill/>
          </a:ln>
        </p:spPr>
      </p:pic>
      <p:pic>
        <p:nvPicPr>
          <p:cNvPr id="237" name="Google Shape;237;p26"/>
          <p:cNvPicPr preferRelativeResize="0"/>
          <p:nvPr/>
        </p:nvPicPr>
        <p:blipFill>
          <a:blip r:embed="rId6">
            <a:alphaModFix/>
          </a:blip>
          <a:stretch>
            <a:fillRect/>
          </a:stretch>
        </p:blipFill>
        <p:spPr>
          <a:xfrm>
            <a:off x="229251" y="3940502"/>
            <a:ext cx="3543675" cy="2031275"/>
          </a:xfrm>
          <a:prstGeom prst="rect">
            <a:avLst/>
          </a:prstGeom>
          <a:noFill/>
          <a:ln>
            <a:noFill/>
          </a:ln>
        </p:spPr>
      </p:pic>
      <p:pic>
        <p:nvPicPr>
          <p:cNvPr id="238" name="Google Shape;238;p26"/>
          <p:cNvPicPr preferRelativeResize="0"/>
          <p:nvPr/>
        </p:nvPicPr>
        <p:blipFill>
          <a:blip r:embed="rId7">
            <a:alphaModFix/>
          </a:blip>
          <a:stretch>
            <a:fillRect/>
          </a:stretch>
        </p:blipFill>
        <p:spPr>
          <a:xfrm>
            <a:off x="8791381" y="3953526"/>
            <a:ext cx="3338094" cy="203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a:t>
            </a:r>
            <a:endParaRPr/>
          </a:p>
        </p:txBody>
      </p:sp>
      <p:sp>
        <p:nvSpPr>
          <p:cNvPr id="245" name="Google Shape;245;p27"/>
          <p:cNvSpPr txBox="1"/>
          <p:nvPr>
            <p:ph idx="1" type="subTitle"/>
          </p:nvPr>
        </p:nvSpPr>
        <p:spPr>
          <a:xfrm>
            <a:off x="458725" y="1213050"/>
            <a:ext cx="11274600" cy="51054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AutoNum type="arabicPeriod"/>
            </a:pPr>
            <a:r>
              <a:rPr lang="en-US" sz="2400"/>
              <a:t>E1180 battery charger:</a:t>
            </a:r>
            <a:endParaRPr sz="2400"/>
          </a:p>
          <a:p>
            <a:pPr indent="-361950" lvl="1" marL="914400" rtl="0" algn="l">
              <a:spcBef>
                <a:spcPts val="0"/>
              </a:spcBef>
              <a:spcAft>
                <a:spcPts val="0"/>
              </a:spcAft>
              <a:buSzPts val="2100"/>
              <a:buFont typeface="Nunito"/>
              <a:buChar char="✓"/>
            </a:pPr>
            <a:r>
              <a:rPr lang="en-US" sz="2100">
                <a:latin typeface="Nunito"/>
                <a:ea typeface="Nunito"/>
                <a:cs typeface="Nunito"/>
                <a:sym typeface="Nunito"/>
              </a:rPr>
              <a:t>The charger proved to be reliable and of sufficient capacity to handle over 17 KP refills and greater than </a:t>
            </a:r>
            <a:r>
              <a:rPr lang="en-US" sz="2100">
                <a:latin typeface="Nunito"/>
                <a:ea typeface="Nunito"/>
                <a:cs typeface="Nunito"/>
                <a:sym typeface="Nunito"/>
              </a:rPr>
              <a:t>3250 Litres</a:t>
            </a:r>
            <a:r>
              <a:rPr lang="en-US" sz="2100">
                <a:latin typeface="Nunito"/>
                <a:ea typeface="Nunito"/>
                <a:cs typeface="Nunito"/>
                <a:sym typeface="Nunito"/>
              </a:rPr>
              <a:t> of fuel delivered per day per STS, even in situations where mains charging is unavailable.</a:t>
            </a:r>
            <a:endParaRPr sz="2100">
              <a:latin typeface="Nunito"/>
              <a:ea typeface="Nunito"/>
              <a:cs typeface="Nunito"/>
              <a:sym typeface="Nunito"/>
            </a:endParaRPr>
          </a:p>
          <a:p>
            <a:pPr indent="-381000" lvl="0" marL="457200" rtl="0" algn="l">
              <a:spcBef>
                <a:spcPts val="0"/>
              </a:spcBef>
              <a:spcAft>
                <a:spcPts val="0"/>
              </a:spcAft>
              <a:buSzPts val="2400"/>
              <a:buAutoNum type="arabicPeriod"/>
            </a:pPr>
            <a:r>
              <a:rPr lang="en-US" sz="2400"/>
              <a:t>Robust cables:</a:t>
            </a:r>
            <a:endParaRPr sz="2400"/>
          </a:p>
          <a:p>
            <a:pPr indent="-361950" lvl="1" marL="914400" rtl="0" algn="l">
              <a:spcBef>
                <a:spcPts val="0"/>
              </a:spcBef>
              <a:spcAft>
                <a:spcPts val="0"/>
              </a:spcAft>
              <a:buSzPts val="2100"/>
              <a:buFont typeface="Nunito"/>
              <a:buChar char="✓"/>
            </a:pPr>
            <a:r>
              <a:rPr lang="en-US" sz="2100">
                <a:latin typeface="Nunito"/>
                <a:ea typeface="Nunito"/>
                <a:cs typeface="Nunito"/>
                <a:sym typeface="Nunito"/>
              </a:rPr>
              <a:t>Battery grade cables were determined to meet the insulation robustness required for STS operating environments since no deterioration or looseness were observed.</a:t>
            </a:r>
            <a:endParaRPr sz="2100">
              <a:latin typeface="Nunito"/>
              <a:ea typeface="Nunito"/>
              <a:cs typeface="Nunito"/>
              <a:sym typeface="Nunito"/>
            </a:endParaRPr>
          </a:p>
          <a:p>
            <a:pPr indent="-381000" lvl="0" marL="457200" rtl="0" algn="l">
              <a:spcBef>
                <a:spcPts val="0"/>
              </a:spcBef>
              <a:spcAft>
                <a:spcPts val="0"/>
              </a:spcAft>
              <a:buSzPts val="2400"/>
              <a:buAutoNum type="arabicPeriod"/>
            </a:pPr>
            <a:r>
              <a:rPr lang="en-US" sz="2400"/>
              <a:t>Resettable breakers:</a:t>
            </a:r>
            <a:endParaRPr sz="2400"/>
          </a:p>
          <a:p>
            <a:pPr indent="-361950" lvl="1" marL="914400" rtl="0" algn="l">
              <a:spcBef>
                <a:spcPts val="0"/>
              </a:spcBef>
              <a:spcAft>
                <a:spcPts val="0"/>
              </a:spcAft>
              <a:buSzPts val="2100"/>
              <a:buFont typeface="Nunito"/>
              <a:buChar char="✓"/>
            </a:pPr>
            <a:r>
              <a:rPr lang="en-US" sz="2100">
                <a:latin typeface="Nunito"/>
                <a:ea typeface="Nunito"/>
                <a:cs typeface="Nunito"/>
                <a:sym typeface="Nunito"/>
              </a:rPr>
              <a:t>The auto circuit breaker model tested were found to be reliable in reducing the number of fuse blowing issues and lowering the cost associated with frequent fuse replacements.</a:t>
            </a:r>
            <a:endParaRPr sz="1200"/>
          </a:p>
        </p:txBody>
      </p:sp>
      <p:sp>
        <p:nvSpPr>
          <p:cNvPr id="246" name="Google Shape;24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